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0B3BD7-6728-4A4D-B9AF-C2229E41AD49}" type="datetimeFigureOut">
              <a:rPr lang="en-US" smtClean="0"/>
              <a:pPr/>
              <a:t>11/14/2018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6E4427-7BF6-419B-A227-71862AEF48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7"/>
          <p:cNvSpPr txBox="1">
            <a:spLocks noChangeArrowheads="1"/>
          </p:cNvSpPr>
          <p:nvPr/>
        </p:nvSpPr>
        <p:spPr bwMode="auto">
          <a:xfrm>
            <a:off x="2915816" y="304800"/>
            <a:ext cx="5694784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60000"/>
              </a:spcBef>
            </a:pPr>
            <a:r>
              <a:rPr lang="sr-Cyrl-RS" altLang="en-US" dirty="0" smtClean="0">
                <a:solidFill>
                  <a:srgbClr val="00CCFF"/>
                </a:solidFill>
                <a:latin typeface="Comic Sans MS" pitchFamily="66" charset="0"/>
              </a:rPr>
              <a:t>Универзитет</a:t>
            </a:r>
            <a:r>
              <a:rPr lang="en-US" altLang="en-US" dirty="0" smtClean="0">
                <a:solidFill>
                  <a:srgbClr val="00CCFF"/>
                </a:solidFill>
                <a:latin typeface="Comic Sans MS" pitchFamily="66" charset="0"/>
              </a:rPr>
              <a:t> </a:t>
            </a:r>
            <a:r>
              <a:rPr lang="sr-Cyrl-RS" altLang="en-US" dirty="0" smtClean="0">
                <a:solidFill>
                  <a:srgbClr val="00CCFF"/>
                </a:solidFill>
                <a:latin typeface="Comic Sans MS" pitchFamily="66" charset="0"/>
              </a:rPr>
              <a:t>у</a:t>
            </a:r>
            <a:r>
              <a:rPr lang="en-US" altLang="en-US" dirty="0" smtClean="0">
                <a:solidFill>
                  <a:srgbClr val="00CCFF"/>
                </a:solidFill>
                <a:latin typeface="Comic Sans MS" pitchFamily="66" charset="0"/>
              </a:rPr>
              <a:t> </a:t>
            </a:r>
            <a:r>
              <a:rPr lang="sr-Cyrl-RS" altLang="en-US" dirty="0" smtClean="0">
                <a:solidFill>
                  <a:srgbClr val="00CCFF"/>
                </a:solidFill>
                <a:latin typeface="Comic Sans MS" pitchFamily="66" charset="0"/>
              </a:rPr>
              <a:t>Крагујевцу</a:t>
            </a:r>
            <a:endParaRPr lang="en-US" altLang="en-US" dirty="0">
              <a:solidFill>
                <a:srgbClr val="00CCFF"/>
              </a:solidFill>
              <a:latin typeface="Comic Sans MS" pitchFamily="66" charset="0"/>
            </a:endParaRPr>
          </a:p>
          <a:p>
            <a:pPr algn="r">
              <a:lnSpc>
                <a:spcPct val="70000"/>
              </a:lnSpc>
              <a:spcBef>
                <a:spcPct val="60000"/>
              </a:spcBef>
            </a:pPr>
            <a:r>
              <a:rPr lang="sr-Cyrl-RS" altLang="en-US" dirty="0" smtClean="0">
                <a:solidFill>
                  <a:srgbClr val="00CCFF"/>
                </a:solidFill>
                <a:latin typeface="Comic Sans MS" pitchFamily="66" charset="0"/>
              </a:rPr>
              <a:t>Факултет</a:t>
            </a:r>
            <a:r>
              <a:rPr lang="en-US" altLang="en-US" dirty="0" smtClean="0">
                <a:solidFill>
                  <a:srgbClr val="00CCFF"/>
                </a:solidFill>
                <a:latin typeface="Comic Sans MS" pitchFamily="66" charset="0"/>
              </a:rPr>
              <a:t> </a:t>
            </a:r>
            <a:r>
              <a:rPr lang="sr-Cyrl-RS" altLang="en-US" dirty="0" smtClean="0">
                <a:solidFill>
                  <a:srgbClr val="00CCFF"/>
                </a:solidFill>
                <a:latin typeface="Comic Sans MS" pitchFamily="66" charset="0"/>
              </a:rPr>
              <a:t>медицинских</a:t>
            </a:r>
            <a:r>
              <a:rPr lang="en-US" altLang="en-US" dirty="0" smtClean="0">
                <a:solidFill>
                  <a:srgbClr val="00CCFF"/>
                </a:solidFill>
                <a:latin typeface="Comic Sans MS" pitchFamily="66" charset="0"/>
              </a:rPr>
              <a:t> </a:t>
            </a:r>
            <a:r>
              <a:rPr lang="sr-Cyrl-RS" altLang="en-US" dirty="0" smtClean="0">
                <a:solidFill>
                  <a:srgbClr val="00CCFF"/>
                </a:solidFill>
                <a:latin typeface="Comic Sans MS" pitchFamily="66" charset="0"/>
              </a:rPr>
              <a:t>наука</a:t>
            </a:r>
            <a:endParaRPr lang="en-US" altLang="en-US" dirty="0">
              <a:solidFill>
                <a:srgbClr val="00CCFF"/>
              </a:solidFill>
              <a:latin typeface="Comic Sans MS" pitchFamily="66" charset="0"/>
            </a:endParaRPr>
          </a:p>
          <a:p>
            <a:pPr algn="r">
              <a:lnSpc>
                <a:spcPct val="70000"/>
              </a:lnSpc>
              <a:spcBef>
                <a:spcPct val="60000"/>
              </a:spcBef>
            </a:pPr>
            <a:r>
              <a:rPr lang="sr-Cyrl-RS" altLang="en-US" dirty="0" smtClean="0">
                <a:solidFill>
                  <a:srgbClr val="00CCFF"/>
                </a:solidFill>
                <a:latin typeface="Comic Sans MS" pitchFamily="66" charset="0"/>
              </a:rPr>
              <a:t>Катедра</a:t>
            </a:r>
            <a:r>
              <a:rPr lang="en-US" altLang="en-US" dirty="0" smtClean="0">
                <a:solidFill>
                  <a:srgbClr val="00CCFF"/>
                </a:solidFill>
                <a:latin typeface="Comic Sans MS" pitchFamily="66" charset="0"/>
              </a:rPr>
              <a:t> </a:t>
            </a:r>
            <a:r>
              <a:rPr lang="sr-Cyrl-RS" altLang="en-US" dirty="0" smtClean="0">
                <a:solidFill>
                  <a:srgbClr val="00CCFF"/>
                </a:solidFill>
                <a:latin typeface="Comic Sans MS" pitchFamily="66" charset="0"/>
              </a:rPr>
              <a:t>за</a:t>
            </a:r>
            <a:r>
              <a:rPr lang="en-US" altLang="en-US" dirty="0" smtClean="0">
                <a:solidFill>
                  <a:srgbClr val="00CCFF"/>
                </a:solidFill>
                <a:latin typeface="Comic Sans MS" pitchFamily="66" charset="0"/>
              </a:rPr>
              <a:t> </a:t>
            </a:r>
            <a:r>
              <a:rPr lang="sr-Cyrl-RS" altLang="en-US" dirty="0" smtClean="0">
                <a:solidFill>
                  <a:srgbClr val="00CCFF"/>
                </a:solidFill>
                <a:latin typeface="Comic Sans MS" pitchFamily="66" charset="0"/>
              </a:rPr>
              <a:t>радиологију</a:t>
            </a:r>
            <a:endParaRPr lang="en-US" altLang="en-US" dirty="0">
              <a:solidFill>
                <a:srgbClr val="00CCFF"/>
              </a:solidFill>
              <a:latin typeface="Comic Sans MS" pitchFamily="66" charset="0"/>
            </a:endParaRPr>
          </a:p>
        </p:txBody>
      </p:sp>
      <p:sp>
        <p:nvSpPr>
          <p:cNvPr id="6147" name="Line 18"/>
          <p:cNvSpPr>
            <a:spLocks noChangeShapeType="1"/>
          </p:cNvSpPr>
          <p:nvPr/>
        </p:nvSpPr>
        <p:spPr bwMode="auto">
          <a:xfrm>
            <a:off x="609600" y="1676400"/>
            <a:ext cx="7924800" cy="0"/>
          </a:xfrm>
          <a:prstGeom prst="line">
            <a:avLst/>
          </a:prstGeom>
          <a:noFill/>
          <a:ln w="2540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8" name="Text Box 20"/>
          <p:cNvSpPr txBox="1">
            <a:spLocks noChangeArrowheads="1"/>
          </p:cNvSpPr>
          <p:nvPr/>
        </p:nvSpPr>
        <p:spPr bwMode="auto">
          <a:xfrm>
            <a:off x="971600" y="3068960"/>
            <a:ext cx="7239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ctr" fontAlgn="b">
              <a:spcBef>
                <a:spcPct val="50000"/>
              </a:spcBef>
            </a:pPr>
            <a:r>
              <a:rPr lang="sr-Cyrl-RS" altLang="en-US" sz="4400" dirty="0" smtClean="0">
                <a:solidFill>
                  <a:srgbClr val="FFFF00"/>
                </a:solidFill>
              </a:rPr>
              <a:t>РЕНТГЕНСКА</a:t>
            </a:r>
            <a:r>
              <a:rPr lang="en-US" altLang="en-US" sz="4400" dirty="0" smtClean="0">
                <a:solidFill>
                  <a:srgbClr val="FFFF00"/>
                </a:solidFill>
              </a:rPr>
              <a:t> </a:t>
            </a:r>
            <a:r>
              <a:rPr lang="sr-Cyrl-RS" altLang="en-US" sz="4400" dirty="0" smtClean="0">
                <a:solidFill>
                  <a:srgbClr val="FFFF00"/>
                </a:solidFill>
              </a:rPr>
              <a:t>ЦЕВ</a:t>
            </a:r>
            <a:endParaRPr lang="en-US" altLang="en-US" sz="4400" dirty="0">
              <a:solidFill>
                <a:srgbClr val="FFFF00"/>
              </a:solidFill>
            </a:endParaRPr>
          </a:p>
        </p:txBody>
      </p:sp>
      <p:sp>
        <p:nvSpPr>
          <p:cNvPr id="6149" name="Text Box 22"/>
          <p:cNvSpPr txBox="1">
            <a:spLocks noChangeArrowheads="1"/>
          </p:cNvSpPr>
          <p:nvPr/>
        </p:nvSpPr>
        <p:spPr bwMode="auto">
          <a:xfrm flipV="1">
            <a:off x="8820150" y="6705600"/>
            <a:ext cx="9525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>
              <a:solidFill>
                <a:srgbClr val="00CCFF"/>
              </a:solidFill>
              <a:latin typeface="Signature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132856"/>
            <a:ext cx="3454792" cy="3508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70000"/>
              </a:lnSpc>
              <a:spcBef>
                <a:spcPct val="60000"/>
              </a:spcBef>
            </a:pPr>
            <a:r>
              <a:rPr lang="sr-Cyrl-RS" altLang="en-US" sz="2400" b="1" dirty="0" smtClean="0">
                <a:solidFill>
                  <a:srgbClr val="00CCFF"/>
                </a:solidFill>
                <a:latin typeface="Comic Sans MS" pitchFamily="66" charset="0"/>
              </a:rPr>
              <a:t>Предмет: Биофизика</a:t>
            </a:r>
            <a:endParaRPr lang="en-US" altLang="en-US" sz="2400" b="1" dirty="0">
              <a:solidFill>
                <a:srgbClr val="00CC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694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РЕНТГЕНСКА</a:t>
            </a:r>
            <a:r>
              <a:rPr lang="sr-Latn-RS" dirty="0" smtClean="0"/>
              <a:t> </a:t>
            </a:r>
            <a:r>
              <a:rPr lang="sr-Cyrl-RS" dirty="0" smtClean="0"/>
              <a:t>ЦЕВ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заштитној</a:t>
            </a:r>
            <a:r>
              <a:rPr lang="sr-Latn-RS" dirty="0" smtClean="0"/>
              <a:t> </a:t>
            </a:r>
            <a:r>
              <a:rPr lang="sr-Cyrl-RS" dirty="0" smtClean="0"/>
              <a:t>хауби</a:t>
            </a:r>
            <a:r>
              <a:rPr lang="sr-Latn-RS" dirty="0" smtClean="0"/>
              <a:t> Ro </a:t>
            </a:r>
            <a:r>
              <a:rPr lang="sr-Cyrl-RS" dirty="0" smtClean="0"/>
              <a:t>цеви</a:t>
            </a:r>
            <a:r>
              <a:rPr lang="sr-Latn-RS" dirty="0" smtClean="0"/>
              <a:t> </a:t>
            </a:r>
            <a:r>
              <a:rPr lang="sr-Cyrl-RS" dirty="0" smtClean="0"/>
              <a:t>је</a:t>
            </a:r>
            <a:r>
              <a:rPr lang="sr-Latn-RS" dirty="0" smtClean="0"/>
              <a:t> </a:t>
            </a:r>
            <a:r>
              <a:rPr lang="sr-Cyrl-RS" dirty="0" smtClean="0"/>
              <a:t>монтиран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систем</a:t>
            </a:r>
            <a:r>
              <a:rPr lang="sr-Latn-RS" dirty="0" smtClean="0"/>
              <a:t> </a:t>
            </a:r>
            <a:r>
              <a:rPr lang="sr-Cyrl-RS" dirty="0" smtClean="0"/>
              <a:t>примарних</a:t>
            </a:r>
            <a:r>
              <a:rPr lang="sr-Latn-RS" dirty="0" smtClean="0"/>
              <a:t> </a:t>
            </a:r>
            <a:r>
              <a:rPr lang="sr-Cyrl-RS" dirty="0" smtClean="0"/>
              <a:t>брана</a:t>
            </a:r>
            <a:r>
              <a:rPr lang="sr-Latn-RS" dirty="0" smtClean="0"/>
              <a:t> (</a:t>
            </a:r>
            <a:r>
              <a:rPr lang="sr-Cyrl-RS" dirty="0" smtClean="0"/>
              <a:t>бленда</a:t>
            </a:r>
            <a:r>
              <a:rPr lang="sr-Latn-RS" dirty="0" smtClean="0"/>
              <a:t>) </a:t>
            </a:r>
            <a:r>
              <a:rPr lang="sr-Cyrl-RS" dirty="0" smtClean="0"/>
              <a:t>за</a:t>
            </a:r>
            <a:r>
              <a:rPr lang="sr-Latn-RS" dirty="0" smtClean="0"/>
              <a:t> </a:t>
            </a:r>
            <a:r>
              <a:rPr lang="sr-Cyrl-RS" dirty="0" smtClean="0"/>
              <a:t>сужавање</a:t>
            </a:r>
            <a:r>
              <a:rPr lang="sr-Latn-RS" dirty="0" smtClean="0"/>
              <a:t> </a:t>
            </a:r>
            <a:r>
              <a:rPr lang="sr-Cyrl-RS" dirty="0" smtClean="0"/>
              <a:t>снопа</a:t>
            </a:r>
            <a:r>
              <a:rPr lang="sr-Latn-RS" dirty="0" smtClean="0"/>
              <a:t> Ro </a:t>
            </a:r>
            <a:r>
              <a:rPr lang="sr-Cyrl-RS" dirty="0" smtClean="0"/>
              <a:t>зрака</a:t>
            </a:r>
            <a:r>
              <a:rPr lang="sr-Latn-RS" dirty="0" smtClean="0"/>
              <a:t>.</a:t>
            </a:r>
            <a:endParaRPr lang="en-US" dirty="0"/>
          </a:p>
        </p:txBody>
      </p:sp>
      <p:pic>
        <p:nvPicPr>
          <p:cNvPr id="5" name="Picture 1026" descr="xrayanim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5" y="2348880"/>
            <a:ext cx="4467823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89612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РЕНТГЕНСКА</a:t>
            </a:r>
            <a:r>
              <a:rPr lang="sr-Latn-RS" dirty="0" smtClean="0"/>
              <a:t> </a:t>
            </a:r>
            <a:r>
              <a:rPr lang="sr-Cyrl-RS" dirty="0" smtClean="0"/>
              <a:t>ЦЕВ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зависности</a:t>
            </a:r>
            <a:r>
              <a:rPr lang="sr-Latn-RS" dirty="0" smtClean="0"/>
              <a:t> </a:t>
            </a:r>
            <a:r>
              <a:rPr lang="sr-Cyrl-RS" dirty="0" smtClean="0"/>
              <a:t>од</a:t>
            </a:r>
            <a:r>
              <a:rPr lang="sr-Latn-RS" dirty="0" smtClean="0"/>
              <a:t> </a:t>
            </a:r>
            <a:r>
              <a:rPr lang="sr-Cyrl-RS" dirty="0" smtClean="0"/>
              <a:t>функције</a:t>
            </a:r>
            <a:r>
              <a:rPr lang="sr-Latn-RS" dirty="0" smtClean="0"/>
              <a:t> Ro </a:t>
            </a:r>
            <a:r>
              <a:rPr lang="sr-Cyrl-RS" dirty="0" smtClean="0"/>
              <a:t>апарата</a:t>
            </a:r>
            <a:r>
              <a:rPr lang="sr-Latn-RS" dirty="0" smtClean="0"/>
              <a:t> Ro </a:t>
            </a:r>
            <a:r>
              <a:rPr lang="sr-Cyrl-RS" dirty="0" smtClean="0"/>
              <a:t>цев</a:t>
            </a:r>
            <a:r>
              <a:rPr lang="sr-Latn-RS" dirty="0" smtClean="0"/>
              <a:t> </a:t>
            </a:r>
            <a:r>
              <a:rPr lang="sr-Cyrl-RS" dirty="0" smtClean="0"/>
              <a:t>може</a:t>
            </a:r>
            <a:r>
              <a:rPr lang="sr-Latn-RS" dirty="0" smtClean="0"/>
              <a:t> </a:t>
            </a:r>
            <a:r>
              <a:rPr lang="sr-Cyrl-RS" dirty="0" smtClean="0"/>
              <a:t>бити</a:t>
            </a:r>
            <a:r>
              <a:rPr lang="sr-Latn-RS" dirty="0" smtClean="0"/>
              <a:t> </a:t>
            </a:r>
            <a:r>
              <a:rPr lang="sr-Cyrl-RS" dirty="0" smtClean="0"/>
              <a:t>монтирана</a:t>
            </a:r>
            <a:r>
              <a:rPr lang="sr-Latn-RS" dirty="0" smtClean="0"/>
              <a:t> </a:t>
            </a:r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различите</a:t>
            </a:r>
            <a:r>
              <a:rPr lang="sr-Latn-RS" dirty="0" smtClean="0"/>
              <a:t> </a:t>
            </a:r>
            <a:r>
              <a:rPr lang="sr-Cyrl-RS" dirty="0" smtClean="0"/>
              <a:t>начине</a:t>
            </a:r>
            <a:r>
              <a:rPr lang="sr-Latn-RS" dirty="0" smtClean="0"/>
              <a:t>.</a:t>
            </a:r>
            <a:endParaRPr lang="sr-Latn-RS" dirty="0" smtClean="0"/>
          </a:p>
          <a:p>
            <a:r>
              <a:rPr lang="sr-Latn-RS" dirty="0" smtClean="0"/>
              <a:t>Ro </a:t>
            </a:r>
            <a:r>
              <a:rPr lang="sr-Cyrl-RS" dirty="0" smtClean="0"/>
              <a:t>цев</a:t>
            </a:r>
            <a:r>
              <a:rPr lang="sr-Latn-RS" dirty="0" smtClean="0"/>
              <a:t> </a:t>
            </a:r>
            <a:r>
              <a:rPr lang="sr-Cyrl-RS" dirty="0" smtClean="0"/>
              <a:t>може</a:t>
            </a:r>
            <a:r>
              <a:rPr lang="sr-Latn-RS" dirty="0" smtClean="0"/>
              <a:t> </a:t>
            </a:r>
            <a:r>
              <a:rPr lang="sr-Cyrl-RS" dirty="0" smtClean="0"/>
              <a:t>бити</a:t>
            </a:r>
            <a:r>
              <a:rPr lang="sr-Latn-RS" dirty="0" smtClean="0"/>
              <a:t> </a:t>
            </a:r>
            <a:r>
              <a:rPr lang="sr-Cyrl-RS" dirty="0" smtClean="0"/>
              <a:t>преко</a:t>
            </a:r>
            <a:r>
              <a:rPr lang="sr-Latn-RS" dirty="0" smtClean="0"/>
              <a:t> </a:t>
            </a:r>
            <a:r>
              <a:rPr lang="sr-Cyrl-RS" dirty="0" smtClean="0"/>
              <a:t>телескопског</a:t>
            </a:r>
            <a:r>
              <a:rPr lang="sr-Latn-RS" dirty="0" smtClean="0"/>
              <a:t> </a:t>
            </a:r>
            <a:r>
              <a:rPr lang="sr-Cyrl-RS" dirty="0" smtClean="0"/>
              <a:t>система</a:t>
            </a:r>
            <a:r>
              <a:rPr lang="sr-Latn-RS" dirty="0" smtClean="0"/>
              <a:t> </a:t>
            </a:r>
            <a:r>
              <a:rPr lang="sr-Cyrl-RS" dirty="0" smtClean="0"/>
              <a:t>монтирана</a:t>
            </a:r>
            <a:r>
              <a:rPr lang="sr-Latn-RS" dirty="0" smtClean="0"/>
              <a:t> </a:t>
            </a:r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плафон</a:t>
            </a:r>
            <a:r>
              <a:rPr lang="sr-Latn-RS" dirty="0" smtClean="0"/>
              <a:t>.</a:t>
            </a:r>
            <a:endParaRPr lang="sr-Latn-RS" dirty="0" smtClean="0"/>
          </a:p>
          <a:p>
            <a:r>
              <a:rPr lang="sr-Latn-RS" dirty="0" smtClean="0"/>
              <a:t>Ro </a:t>
            </a:r>
            <a:r>
              <a:rPr lang="sr-Cyrl-RS" dirty="0" smtClean="0"/>
              <a:t>цев</a:t>
            </a:r>
            <a:r>
              <a:rPr lang="sr-Latn-RS" dirty="0" smtClean="0"/>
              <a:t> </a:t>
            </a:r>
            <a:r>
              <a:rPr lang="sr-Cyrl-RS" dirty="0" smtClean="0"/>
              <a:t>може</a:t>
            </a:r>
            <a:r>
              <a:rPr lang="sr-Latn-RS" dirty="0" smtClean="0"/>
              <a:t> </a:t>
            </a:r>
            <a:r>
              <a:rPr lang="sr-Cyrl-RS" dirty="0" smtClean="0"/>
              <a:t>бити</a:t>
            </a:r>
            <a:r>
              <a:rPr lang="sr-Latn-RS" dirty="0" smtClean="0"/>
              <a:t> </a:t>
            </a:r>
            <a:r>
              <a:rPr lang="sr-Cyrl-RS" dirty="0" smtClean="0"/>
              <a:t>монтирана</a:t>
            </a:r>
            <a:r>
              <a:rPr lang="sr-Latn-RS" dirty="0" smtClean="0"/>
              <a:t> </a:t>
            </a:r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стубном</a:t>
            </a:r>
            <a:r>
              <a:rPr lang="sr-Latn-RS" dirty="0" smtClean="0"/>
              <a:t> </a:t>
            </a:r>
            <a:r>
              <a:rPr lang="sr-Cyrl-RS" dirty="0" smtClean="0"/>
              <a:t>стативу</a:t>
            </a:r>
            <a:r>
              <a:rPr lang="sr-Latn-RS" dirty="0" smtClean="0"/>
              <a:t>.</a:t>
            </a:r>
            <a:endParaRPr lang="sr-Latn-RS" dirty="0" smtClean="0"/>
          </a:p>
          <a:p>
            <a:r>
              <a:rPr lang="sr-Latn-RS" dirty="0" smtClean="0"/>
              <a:t>Ro </a:t>
            </a:r>
            <a:r>
              <a:rPr lang="sr-Cyrl-RS" dirty="0" smtClean="0"/>
              <a:t>цев</a:t>
            </a:r>
            <a:r>
              <a:rPr lang="sr-Latn-RS" dirty="0" smtClean="0"/>
              <a:t> </a:t>
            </a:r>
            <a:r>
              <a:rPr lang="sr-Cyrl-RS" dirty="0" smtClean="0"/>
              <a:t>може</a:t>
            </a:r>
            <a:r>
              <a:rPr lang="sr-Latn-RS" dirty="0" smtClean="0"/>
              <a:t> </a:t>
            </a:r>
            <a:r>
              <a:rPr lang="sr-Cyrl-RS" dirty="0" smtClean="0"/>
              <a:t>бити</a:t>
            </a:r>
            <a:r>
              <a:rPr lang="sr-Latn-RS" dirty="0" smtClean="0"/>
              <a:t> </a:t>
            </a:r>
            <a:r>
              <a:rPr lang="sr-Cyrl-RS" dirty="0" smtClean="0"/>
              <a:t>монтирана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С</a:t>
            </a:r>
            <a:r>
              <a:rPr lang="sr-Latn-RS" dirty="0" smtClean="0"/>
              <a:t> </a:t>
            </a:r>
            <a:r>
              <a:rPr lang="sr-Cyrl-RS" dirty="0" smtClean="0"/>
              <a:t>луку</a:t>
            </a:r>
            <a:endParaRPr lang="en-US" dirty="0"/>
          </a:p>
        </p:txBody>
      </p:sp>
      <p:pic>
        <p:nvPicPr>
          <p:cNvPr id="5" name="Picture 1026" descr="xrayanim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4751166" cy="359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03753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 rot="5400000">
            <a:off x="5168900" y="1689100"/>
            <a:ext cx="1447800" cy="2032000"/>
          </a:xfrm>
          <a:prstGeom prst="flowChartManualOperation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3124200" y="914400"/>
          <a:ext cx="3103563" cy="4416425"/>
        </p:xfrm>
        <a:graphic>
          <a:graphicData uri="http://schemas.openxmlformats.org/presentationml/2006/ole">
            <p:oleObj spid="_x0000_s3082" name="Clip" r:id="rId3" imgW="3848100" imgH="5478463" progId="">
              <p:embed/>
            </p:oleObj>
          </a:graphicData>
        </a:graphic>
      </p:graphicFrame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760538" y="304800"/>
            <a:ext cx="6096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200" dirty="0">
                <a:solidFill>
                  <a:srgbClr val="FFFF00"/>
                </a:solidFill>
                <a:latin typeface="Arial Black" pitchFamily="34" charset="0"/>
              </a:rPr>
              <a:t>Medical </a:t>
            </a:r>
            <a:r>
              <a:rPr lang="en-US" altLang="en-US" sz="3200" dirty="0" smtClean="0">
                <a:solidFill>
                  <a:srgbClr val="FFFF00"/>
                </a:solidFill>
                <a:latin typeface="Arial Black" pitchFamily="34" charset="0"/>
              </a:rPr>
              <a:t>imaging-</a:t>
            </a:r>
            <a:r>
              <a:rPr lang="sr-Cyrl-RS" altLang="en-US" sz="3200" dirty="0" smtClean="0">
                <a:solidFill>
                  <a:srgbClr val="FFFF00"/>
                </a:solidFill>
                <a:latin typeface="Arial Black" pitchFamily="34" charset="0"/>
              </a:rPr>
              <a:t>РАДИОЛОГИЈА</a:t>
            </a:r>
            <a:endParaRPr lang="en-US" altLang="en-US" sz="3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 rot="-5424492">
            <a:off x="2778919" y="1407319"/>
            <a:ext cx="839788" cy="2590800"/>
          </a:xfrm>
          <a:prstGeom prst="flowChartExtract">
            <a:avLst/>
          </a:prstGeom>
          <a:solidFill>
            <a:schemeClr val="hlink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4267200" y="2286000"/>
            <a:ext cx="406400" cy="838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28600" y="2514600"/>
            <a:ext cx="223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Cyrl-RS" altLang="en-US" b="1" dirty="0" smtClean="0">
                <a:solidFill>
                  <a:schemeClr val="hlink"/>
                </a:solidFill>
                <a:latin typeface="Comic Sans MS" pitchFamily="66" charset="0"/>
              </a:rPr>
              <a:t>ЕНЕРГИЈА</a:t>
            </a:r>
            <a:endParaRPr lang="en-US" altLang="en-US" sz="2800" b="1" dirty="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934200" y="2514600"/>
            <a:ext cx="19812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Cyrl-RS" altLang="en-US" sz="2200" b="1" dirty="0" smtClean="0">
                <a:solidFill>
                  <a:schemeClr val="accent2"/>
                </a:solidFill>
                <a:latin typeface="Comic Sans MS" pitchFamily="66" charset="0"/>
              </a:rPr>
              <a:t>ДЕТЕКЦИЈА</a:t>
            </a:r>
            <a:endParaRPr lang="en-US" altLang="en-US" sz="22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28600" y="3378204"/>
            <a:ext cx="8575675" cy="430213"/>
            <a:chOff x="144" y="2128"/>
            <a:chExt cx="5402" cy="271"/>
          </a:xfrm>
        </p:grpSpPr>
        <p:sp>
          <p:nvSpPr>
            <p:cNvPr id="7187" name="Text Box 9"/>
            <p:cNvSpPr txBox="1">
              <a:spLocks noChangeArrowheads="1"/>
            </p:cNvSpPr>
            <p:nvPr/>
          </p:nvSpPr>
          <p:spPr bwMode="auto">
            <a:xfrm>
              <a:off x="144" y="2128"/>
              <a:ext cx="1621" cy="27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sr-Cyrl-RS" altLang="en-US" sz="2200" b="1" dirty="0" smtClean="0">
                  <a:solidFill>
                    <a:schemeClr val="hlink"/>
                  </a:solidFill>
                  <a:latin typeface="Arial" charset="0"/>
                </a:rPr>
                <a:t>рендгенски</a:t>
              </a:r>
              <a:r>
                <a:rPr lang="en-US" altLang="en-US" sz="2200" b="1" dirty="0" smtClean="0">
                  <a:solidFill>
                    <a:schemeClr val="hlink"/>
                  </a:solidFill>
                  <a:latin typeface="Arial" charset="0"/>
                </a:rPr>
                <a:t> </a:t>
              </a:r>
              <a:r>
                <a:rPr lang="sr-Cyrl-RS" altLang="en-US" sz="2200" b="1" dirty="0" smtClean="0">
                  <a:solidFill>
                    <a:schemeClr val="hlink"/>
                  </a:solidFill>
                  <a:latin typeface="Arial" charset="0"/>
                </a:rPr>
                <a:t>зрак</a:t>
              </a:r>
              <a:endParaRPr lang="en-US" altLang="en-US" sz="2200" b="1" dirty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7188" name="Text Box 10"/>
            <p:cNvSpPr txBox="1">
              <a:spLocks noChangeArrowheads="1"/>
            </p:cNvSpPr>
            <p:nvPr/>
          </p:nvSpPr>
          <p:spPr bwMode="auto">
            <a:xfrm>
              <a:off x="2784" y="2128"/>
              <a:ext cx="1760" cy="27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sr-Cyrl-RS" altLang="en-US" sz="2200" b="1" dirty="0" smtClean="0">
                  <a:solidFill>
                    <a:schemeClr val="accent2"/>
                  </a:solidFill>
                  <a:latin typeface="Swiss Black YU" pitchFamily="34" charset="0"/>
                </a:rPr>
                <a:t>рендгенски</a:t>
              </a:r>
              <a:r>
                <a:rPr lang="en-US" altLang="en-US" sz="2200" b="1" dirty="0" smtClean="0">
                  <a:solidFill>
                    <a:schemeClr val="accent2"/>
                  </a:solidFill>
                  <a:latin typeface="Swiss Black YU" pitchFamily="34" charset="0"/>
                </a:rPr>
                <a:t> </a:t>
              </a:r>
              <a:r>
                <a:rPr lang="sr-Cyrl-RS" altLang="en-US" sz="2200" b="1" dirty="0" smtClean="0">
                  <a:solidFill>
                    <a:schemeClr val="accent2"/>
                  </a:solidFill>
                  <a:latin typeface="Swiss Black YU" pitchFamily="34" charset="0"/>
                </a:rPr>
                <a:t>филм</a:t>
              </a:r>
              <a:endParaRPr lang="en-US" altLang="en-US" sz="2200" b="1" dirty="0">
                <a:solidFill>
                  <a:schemeClr val="accent2"/>
                </a:solidFill>
                <a:latin typeface="Swiss Black YU" pitchFamily="34" charset="0"/>
              </a:endParaRPr>
            </a:p>
          </p:txBody>
        </p:sp>
        <p:sp>
          <p:nvSpPr>
            <p:cNvPr id="7189" name="Text Box 11"/>
            <p:cNvSpPr txBox="1">
              <a:spLocks noChangeArrowheads="1"/>
            </p:cNvSpPr>
            <p:nvPr/>
          </p:nvSpPr>
          <p:spPr bwMode="auto">
            <a:xfrm>
              <a:off x="4608" y="2128"/>
              <a:ext cx="938" cy="25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sr-Cyrl-RS" altLang="en-US" sz="2000" b="1" dirty="0" smtClean="0">
                  <a:solidFill>
                    <a:schemeClr val="accent2"/>
                  </a:solidFill>
                  <a:latin typeface="Swiss Black YU" pitchFamily="34" charset="0"/>
                </a:rPr>
                <a:t>детектори</a:t>
              </a:r>
              <a:endParaRPr lang="en-US" altLang="en-US" sz="2000" b="1" dirty="0">
                <a:solidFill>
                  <a:schemeClr val="accent2"/>
                </a:solidFill>
                <a:latin typeface="Swiss Black YU" pitchFamily="34" charset="0"/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28600" y="4038600"/>
            <a:ext cx="7654925" cy="457200"/>
            <a:chOff x="144" y="2544"/>
            <a:chExt cx="4822" cy="288"/>
          </a:xfrm>
        </p:grpSpPr>
        <p:sp>
          <p:nvSpPr>
            <p:cNvPr id="7185" name="Text Box 12"/>
            <p:cNvSpPr txBox="1">
              <a:spLocks noChangeArrowheads="1"/>
            </p:cNvSpPr>
            <p:nvPr/>
          </p:nvSpPr>
          <p:spPr bwMode="auto">
            <a:xfrm>
              <a:off x="144" y="2544"/>
              <a:ext cx="1621" cy="28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b="1">
                  <a:solidFill>
                    <a:schemeClr val="hlink"/>
                  </a:solidFill>
                  <a:latin typeface="Arial" charset="0"/>
                </a:rPr>
                <a:t>UZ</a:t>
              </a:r>
            </a:p>
          </p:txBody>
        </p:sp>
        <p:sp>
          <p:nvSpPr>
            <p:cNvPr id="7186" name="Text Box 13"/>
            <p:cNvSpPr txBox="1">
              <a:spLocks noChangeArrowheads="1"/>
            </p:cNvSpPr>
            <p:nvPr/>
          </p:nvSpPr>
          <p:spPr bwMode="auto">
            <a:xfrm>
              <a:off x="3600" y="2544"/>
              <a:ext cx="1366" cy="288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sr-Cyrl-RS" altLang="en-US" b="1" dirty="0" smtClean="0">
                  <a:solidFill>
                    <a:schemeClr val="accent2"/>
                  </a:solidFill>
                  <a:latin typeface="Swiss Black YU" pitchFamily="34" charset="0"/>
                </a:rPr>
                <a:t>сонда</a:t>
              </a:r>
              <a:endParaRPr lang="en-US" altLang="en-US" b="1" dirty="0">
                <a:solidFill>
                  <a:schemeClr val="accent2"/>
                </a:solidFill>
                <a:latin typeface="Swiss Black YU" pitchFamily="34" charset="0"/>
              </a:endParaRP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228600" y="5359400"/>
            <a:ext cx="7731125" cy="463550"/>
            <a:chOff x="144" y="3376"/>
            <a:chExt cx="4870" cy="292"/>
          </a:xfrm>
        </p:grpSpPr>
        <p:sp>
          <p:nvSpPr>
            <p:cNvPr id="7183" name="Text Box 16"/>
            <p:cNvSpPr txBox="1">
              <a:spLocks noChangeArrowheads="1"/>
            </p:cNvSpPr>
            <p:nvPr/>
          </p:nvSpPr>
          <p:spPr bwMode="auto">
            <a:xfrm>
              <a:off x="3648" y="3380"/>
              <a:ext cx="1366" cy="288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sr-Cyrl-RS" altLang="en-US" b="1" dirty="0" smtClean="0">
                  <a:solidFill>
                    <a:schemeClr val="accent2"/>
                  </a:solidFill>
                  <a:latin typeface="Swiss Black YU" pitchFamily="34" charset="0"/>
                </a:rPr>
                <a:t>камере</a:t>
              </a:r>
              <a:endParaRPr lang="en-US" altLang="en-US" b="1" dirty="0">
                <a:solidFill>
                  <a:schemeClr val="accent2"/>
                </a:solidFill>
                <a:latin typeface="Swiss Black YU" pitchFamily="34" charset="0"/>
              </a:endParaRPr>
            </a:p>
          </p:txBody>
        </p:sp>
        <p:sp>
          <p:nvSpPr>
            <p:cNvPr id="7184" name="Text Box 17"/>
            <p:cNvSpPr txBox="1">
              <a:spLocks noChangeArrowheads="1"/>
            </p:cNvSpPr>
            <p:nvPr/>
          </p:nvSpPr>
          <p:spPr bwMode="auto">
            <a:xfrm>
              <a:off x="144" y="3376"/>
              <a:ext cx="1621" cy="288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sr-Cyrl-RS" altLang="en-US" b="1" dirty="0" smtClean="0">
                  <a:solidFill>
                    <a:schemeClr val="hlink"/>
                  </a:solidFill>
                  <a:latin typeface="Arial" charset="0"/>
                </a:rPr>
                <a:t>изотопи</a:t>
              </a:r>
              <a:endParaRPr lang="en-US" altLang="en-US" b="1" dirty="0">
                <a:solidFill>
                  <a:schemeClr val="hlink"/>
                </a:solidFill>
                <a:latin typeface="Arial" charset="0"/>
              </a:endParaRPr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228600" y="4724400"/>
            <a:ext cx="7654925" cy="466725"/>
            <a:chOff x="144" y="2976"/>
            <a:chExt cx="4822" cy="294"/>
          </a:xfrm>
        </p:grpSpPr>
        <p:sp>
          <p:nvSpPr>
            <p:cNvPr id="7181" name="Text Box 14"/>
            <p:cNvSpPr txBox="1">
              <a:spLocks noChangeArrowheads="1"/>
            </p:cNvSpPr>
            <p:nvPr/>
          </p:nvSpPr>
          <p:spPr bwMode="auto">
            <a:xfrm>
              <a:off x="144" y="2976"/>
              <a:ext cx="1621" cy="294"/>
            </a:xfrm>
            <a:prstGeom prst="rect">
              <a:avLst/>
            </a:prstGeom>
            <a:solidFill>
              <a:srgbClr val="0000CC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b="1">
                  <a:solidFill>
                    <a:schemeClr val="hlink"/>
                  </a:solidFill>
                  <a:latin typeface="Arial" charset="0"/>
                </a:rPr>
                <a:t>MR</a:t>
              </a:r>
            </a:p>
          </p:txBody>
        </p:sp>
        <p:sp>
          <p:nvSpPr>
            <p:cNvPr id="7182" name="Text Box 19"/>
            <p:cNvSpPr txBox="1">
              <a:spLocks noChangeArrowheads="1"/>
            </p:cNvSpPr>
            <p:nvPr/>
          </p:nvSpPr>
          <p:spPr bwMode="auto">
            <a:xfrm>
              <a:off x="3600" y="2976"/>
              <a:ext cx="1366" cy="271"/>
            </a:xfrm>
            <a:prstGeom prst="rect">
              <a:avLst/>
            </a:prstGeom>
            <a:solidFill>
              <a:srgbClr val="0000CC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anklin Gothic Medium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sr-Cyrl-RS" altLang="en-US" sz="2200" b="1" dirty="0" smtClean="0">
                  <a:solidFill>
                    <a:schemeClr val="accent2"/>
                  </a:solidFill>
                  <a:latin typeface="Swiss Black YU" pitchFamily="34" charset="0"/>
                </a:rPr>
                <a:t>антена</a:t>
              </a:r>
              <a:r>
                <a:rPr lang="hr-HR" altLang="en-US" sz="2200" b="1" dirty="0" smtClean="0">
                  <a:solidFill>
                    <a:schemeClr val="accent2"/>
                  </a:solidFill>
                  <a:latin typeface="Swiss Black YU" pitchFamily="34" charset="0"/>
                </a:rPr>
                <a:t>-</a:t>
              </a:r>
              <a:r>
                <a:rPr lang="sr-Cyrl-RS" altLang="en-US" sz="2200" b="1" dirty="0" smtClean="0">
                  <a:solidFill>
                    <a:schemeClr val="accent2"/>
                  </a:solidFill>
                  <a:latin typeface="Swiss Black YU" pitchFamily="34" charset="0"/>
                </a:rPr>
                <a:t>калем</a:t>
              </a:r>
              <a:endParaRPr lang="en-US" altLang="en-US" sz="2200" b="1" dirty="0">
                <a:solidFill>
                  <a:schemeClr val="accent2"/>
                </a:solidFill>
                <a:latin typeface="Swiss Black YU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8171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РЕНТГЕНСКА</a:t>
            </a:r>
            <a:r>
              <a:rPr lang="sr-Latn-RS" dirty="0" smtClean="0"/>
              <a:t> </a:t>
            </a:r>
            <a:r>
              <a:rPr lang="sr-Cyrl-RS" dirty="0" smtClean="0"/>
              <a:t>ЦЕВ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Latn-RS" dirty="0" smtClean="0"/>
              <a:t>W. </a:t>
            </a:r>
            <a:r>
              <a:rPr lang="sr-Latn-RS" dirty="0"/>
              <a:t>K</a:t>
            </a:r>
            <a:r>
              <a:rPr lang="sr-Latn-RS" dirty="0" smtClean="0"/>
              <a:t>. Röntgen </a:t>
            </a:r>
            <a:r>
              <a:rPr lang="sr-Latn-RS" dirty="0" smtClean="0"/>
              <a:t>1895.</a:t>
            </a:r>
            <a:r>
              <a:rPr lang="sr-Cyrl-RS" dirty="0" smtClean="0"/>
              <a:t>г</a:t>
            </a:r>
            <a:r>
              <a:rPr lang="sr-Latn-RS" dirty="0" smtClean="0"/>
              <a:t>. </a:t>
            </a:r>
            <a:r>
              <a:rPr lang="sr-Cyrl-RS" dirty="0" smtClean="0"/>
              <a:t>направио</a:t>
            </a:r>
            <a:r>
              <a:rPr lang="sr-Latn-RS" dirty="0" smtClean="0"/>
              <a:t> </a:t>
            </a:r>
            <a:r>
              <a:rPr lang="sr-Cyrl-RS" dirty="0" smtClean="0"/>
              <a:t>прву</a:t>
            </a:r>
            <a:r>
              <a:rPr lang="sr-Latn-RS" dirty="0" smtClean="0"/>
              <a:t> </a:t>
            </a:r>
            <a:r>
              <a:rPr lang="sr-Cyrl-RS" dirty="0" smtClean="0"/>
              <a:t>рентгенску</a:t>
            </a:r>
            <a:r>
              <a:rPr lang="sr-Latn-RS" dirty="0" smtClean="0"/>
              <a:t> </a:t>
            </a:r>
            <a:r>
              <a:rPr lang="sr-Cyrl-RS" dirty="0" smtClean="0"/>
              <a:t>цев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добио</a:t>
            </a:r>
            <a:r>
              <a:rPr lang="sr-Latn-RS" dirty="0" smtClean="0"/>
              <a:t> X </a:t>
            </a:r>
            <a:r>
              <a:rPr lang="sr-Cyrl-RS" dirty="0" smtClean="0"/>
              <a:t>зраке</a:t>
            </a:r>
            <a:endParaRPr lang="sr-Latn-RS" dirty="0" smtClean="0"/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871610380"/>
              </p:ext>
            </p:extLst>
          </p:nvPr>
        </p:nvGraphicFramePr>
        <p:xfrm>
          <a:off x="847725" y="1953292"/>
          <a:ext cx="3292227" cy="3779964"/>
        </p:xfrm>
        <a:graphic>
          <a:graphicData uri="http://schemas.openxmlformats.org/presentationml/2006/ole">
            <p:oleObj spid="_x0000_s1035" name="Image" r:id="rId3" imgW="1028844" imgH="1181265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34530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РЕНТГЕНСКА</a:t>
            </a:r>
            <a:r>
              <a:rPr lang="sr-Latn-RS" smtClean="0"/>
              <a:t> </a:t>
            </a:r>
            <a:r>
              <a:rPr lang="sr-Cyrl-RS" smtClean="0"/>
              <a:t>ЦЕВ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888432" cy="4525963"/>
          </a:xfrm>
        </p:spPr>
        <p:txBody>
          <a:bodyPr/>
          <a:lstStyle/>
          <a:p>
            <a:r>
              <a:rPr lang="sr-Cyrl-RS" dirty="0" smtClean="0"/>
              <a:t>Стаклена</a:t>
            </a:r>
            <a:r>
              <a:rPr lang="sr-Latn-RS" dirty="0" smtClean="0"/>
              <a:t> </a:t>
            </a:r>
            <a:r>
              <a:rPr lang="sr-Cyrl-RS" dirty="0" smtClean="0"/>
              <a:t>цев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којој</a:t>
            </a:r>
            <a:r>
              <a:rPr lang="sr-Latn-RS" dirty="0" smtClean="0"/>
              <a:t> </a:t>
            </a:r>
            <a:r>
              <a:rPr lang="sr-Cyrl-RS" dirty="0" smtClean="0"/>
              <a:t>је</a:t>
            </a:r>
            <a:r>
              <a:rPr lang="sr-Latn-RS" dirty="0" smtClean="0"/>
              <a:t> </a:t>
            </a:r>
            <a:r>
              <a:rPr lang="sr-Cyrl-RS" dirty="0" smtClean="0"/>
              <a:t>вакум</a:t>
            </a:r>
            <a:r>
              <a:rPr lang="sr-Latn-RS" dirty="0" smtClean="0"/>
              <a:t>,</a:t>
            </a:r>
            <a:endParaRPr lang="sr-Latn-RS" dirty="0" smtClean="0"/>
          </a:p>
          <a:p>
            <a:r>
              <a:rPr lang="sr-Cyrl-RS" dirty="0" smtClean="0"/>
              <a:t>Катода</a:t>
            </a:r>
            <a:r>
              <a:rPr lang="sr-Latn-RS" dirty="0" smtClean="0"/>
              <a:t>  </a:t>
            </a:r>
            <a:r>
              <a:rPr lang="sr-Latn-RS" dirty="0" smtClean="0"/>
              <a:t>(-) </a:t>
            </a:r>
            <a:r>
              <a:rPr lang="sr-Cyrl-RS" dirty="0" smtClean="0"/>
              <a:t>наелектрисана</a:t>
            </a:r>
            <a:endParaRPr lang="sr-Latn-RS" dirty="0" smtClean="0"/>
          </a:p>
          <a:p>
            <a:r>
              <a:rPr lang="sr-Cyrl-RS" dirty="0" smtClean="0"/>
              <a:t>Анода</a:t>
            </a:r>
            <a:r>
              <a:rPr lang="sr-Latn-RS" dirty="0" smtClean="0"/>
              <a:t> </a:t>
            </a:r>
            <a:r>
              <a:rPr lang="sr-Latn-RS" dirty="0" smtClean="0"/>
              <a:t>(</a:t>
            </a:r>
            <a:r>
              <a:rPr lang="en-US" dirty="0" smtClean="0"/>
              <a:t>+</a:t>
            </a:r>
            <a:r>
              <a:rPr lang="sr-Latn-RS" dirty="0" smtClean="0"/>
              <a:t>) </a:t>
            </a:r>
            <a:r>
              <a:rPr lang="sr-Cyrl-RS" dirty="0" smtClean="0"/>
              <a:t>наелектрисана</a:t>
            </a:r>
            <a:endParaRPr lang="en-US" dirty="0"/>
          </a:p>
        </p:txBody>
      </p:sp>
      <p:pic>
        <p:nvPicPr>
          <p:cNvPr id="6" name="Picture 1026" descr="xrayanim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4854679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6807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РЕНТГЕНСКА</a:t>
            </a:r>
            <a:r>
              <a:rPr lang="sr-Latn-RS" dirty="0" smtClean="0"/>
              <a:t> </a:t>
            </a:r>
            <a:r>
              <a:rPr lang="sr-Cyrl-RS" dirty="0" smtClean="0"/>
              <a:t>ЦЕВ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Cyrl-RS" dirty="0" smtClean="0"/>
              <a:t>Катода</a:t>
            </a:r>
            <a:r>
              <a:rPr lang="sr-Latn-RS" dirty="0" smtClean="0"/>
              <a:t> </a:t>
            </a:r>
            <a:r>
              <a:rPr lang="sr-Cyrl-RS" dirty="0" smtClean="0"/>
              <a:t>од</a:t>
            </a:r>
            <a:r>
              <a:rPr lang="sr-Latn-RS" dirty="0" smtClean="0"/>
              <a:t> </a:t>
            </a:r>
            <a:r>
              <a:rPr lang="sr-Cyrl-RS" dirty="0" smtClean="0"/>
              <a:t>волфрама</a:t>
            </a:r>
            <a:endParaRPr lang="sr-Latn-RS" dirty="0" smtClean="0"/>
          </a:p>
          <a:p>
            <a:r>
              <a:rPr lang="sr-Cyrl-RS" dirty="0" smtClean="0"/>
              <a:t>Спирална</a:t>
            </a:r>
            <a:r>
              <a:rPr lang="sr-Latn-RS" dirty="0" smtClean="0"/>
              <a:t> </a:t>
            </a:r>
            <a:r>
              <a:rPr lang="sr-Cyrl-RS" dirty="0" smtClean="0"/>
              <a:t>жица</a:t>
            </a:r>
            <a:r>
              <a:rPr lang="sr-Latn-RS" dirty="0" smtClean="0"/>
              <a:t> </a:t>
            </a:r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катоди</a:t>
            </a:r>
            <a:r>
              <a:rPr lang="sr-Latn-RS" dirty="0" smtClean="0"/>
              <a:t> </a:t>
            </a:r>
            <a:r>
              <a:rPr lang="sr-Cyrl-RS" dirty="0" smtClean="0"/>
              <a:t>се</a:t>
            </a:r>
            <a:r>
              <a:rPr lang="sr-Latn-RS" dirty="0" smtClean="0"/>
              <a:t> </a:t>
            </a:r>
            <a:r>
              <a:rPr lang="sr-Cyrl-RS" dirty="0" smtClean="0"/>
              <a:t>греје</a:t>
            </a:r>
            <a:r>
              <a:rPr lang="sr-Latn-RS" dirty="0" smtClean="0"/>
              <a:t> </a:t>
            </a:r>
            <a:r>
              <a:rPr lang="sr-Cyrl-RS" dirty="0" smtClean="0"/>
              <a:t>до</a:t>
            </a:r>
            <a:r>
              <a:rPr lang="sr-Latn-RS" dirty="0" smtClean="0"/>
              <a:t> </a:t>
            </a:r>
            <a:r>
              <a:rPr lang="sr-Cyrl-RS" dirty="0" smtClean="0"/>
              <a:t>тачке</a:t>
            </a:r>
            <a:r>
              <a:rPr lang="sr-Latn-RS" dirty="0" smtClean="0"/>
              <a:t> </a:t>
            </a:r>
            <a:r>
              <a:rPr lang="sr-Cyrl-RS" dirty="0" smtClean="0"/>
              <a:t>усијања</a:t>
            </a:r>
            <a:r>
              <a:rPr lang="sr-Latn-RS" dirty="0" smtClean="0"/>
              <a:t> </a:t>
            </a:r>
            <a:r>
              <a:rPr lang="sr-Latn-RS" dirty="0" smtClean="0"/>
              <a:t>1600º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тада</a:t>
            </a:r>
            <a:r>
              <a:rPr lang="sr-Latn-RS" dirty="0" smtClean="0"/>
              <a:t> </a:t>
            </a:r>
            <a:r>
              <a:rPr lang="sr-Cyrl-RS" dirty="0" smtClean="0"/>
              <a:t>отпушта</a:t>
            </a:r>
            <a:r>
              <a:rPr lang="sr-Latn-RS" dirty="0" smtClean="0"/>
              <a:t> </a:t>
            </a:r>
            <a:r>
              <a:rPr lang="sr-Cyrl-RS" dirty="0" smtClean="0"/>
              <a:t>облак</a:t>
            </a:r>
            <a:r>
              <a:rPr lang="sr-Latn-RS" dirty="0" smtClean="0"/>
              <a:t> </a:t>
            </a:r>
            <a:r>
              <a:rPr lang="sr-Cyrl-RS" dirty="0" smtClean="0"/>
              <a:t>електрона</a:t>
            </a:r>
            <a:r>
              <a:rPr lang="sr-Latn-RS" dirty="0" smtClean="0"/>
              <a:t>. </a:t>
            </a:r>
            <a:r>
              <a:rPr lang="sr-Latn-RS" dirty="0" smtClean="0"/>
              <a:t>(-) </a:t>
            </a:r>
            <a:r>
              <a:rPr lang="sr-Cyrl-RS" dirty="0" smtClean="0"/>
              <a:t>наелектрисање</a:t>
            </a:r>
            <a:endParaRPr lang="sr-Latn-RS" dirty="0" smtClean="0"/>
          </a:p>
          <a:p>
            <a:r>
              <a:rPr lang="sr-Cyrl-RS" dirty="0" smtClean="0"/>
              <a:t>Анода</a:t>
            </a:r>
            <a:r>
              <a:rPr lang="sr-Latn-RS" dirty="0" smtClean="0"/>
              <a:t> </a:t>
            </a:r>
            <a:r>
              <a:rPr lang="sr-Cyrl-RS" dirty="0" smtClean="0"/>
              <a:t>од</a:t>
            </a:r>
            <a:r>
              <a:rPr lang="sr-Latn-RS" dirty="0" smtClean="0"/>
              <a:t> </a:t>
            </a:r>
            <a:r>
              <a:rPr lang="sr-Cyrl-RS" dirty="0" smtClean="0"/>
              <a:t>волфрама</a:t>
            </a:r>
            <a:r>
              <a:rPr lang="sr-Latn-RS" dirty="0" smtClean="0"/>
              <a:t>  </a:t>
            </a:r>
            <a:r>
              <a:rPr lang="en-US" dirty="0" smtClean="0"/>
              <a:t>+ </a:t>
            </a:r>
            <a:r>
              <a:rPr lang="sr-Cyrl-RS" dirty="0" smtClean="0"/>
              <a:t>наелектрисање</a:t>
            </a:r>
            <a:r>
              <a:rPr lang="sr-Latn-RS" dirty="0" smtClean="0"/>
              <a:t> </a:t>
            </a:r>
            <a:endParaRPr lang="en-US" dirty="0"/>
          </a:p>
        </p:txBody>
      </p:sp>
      <p:pic>
        <p:nvPicPr>
          <p:cNvPr id="5" name="Picture 1026" descr="xrayanim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00" y="2330386"/>
            <a:ext cx="4458992" cy="337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1100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РЕНТГЕНСКА</a:t>
            </a:r>
            <a:r>
              <a:rPr lang="sr-Latn-RS" dirty="0" smtClean="0"/>
              <a:t> </a:t>
            </a:r>
            <a:r>
              <a:rPr lang="sr-Cyrl-RS" dirty="0" smtClean="0"/>
              <a:t>ЦЕВ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Cyrl-RS" dirty="0" smtClean="0"/>
              <a:t>Потенцијална</a:t>
            </a:r>
            <a:r>
              <a:rPr lang="en-US" dirty="0" smtClean="0"/>
              <a:t> </a:t>
            </a:r>
            <a:r>
              <a:rPr lang="sr-Cyrl-RS" dirty="0" smtClean="0"/>
              <a:t>разлика</a:t>
            </a:r>
            <a:r>
              <a:rPr lang="sr-Latn-RS" dirty="0" smtClean="0"/>
              <a:t> </a:t>
            </a:r>
            <a:r>
              <a:rPr lang="sr-Cyrl-RS" dirty="0" smtClean="0"/>
              <a:t>између</a:t>
            </a:r>
            <a:r>
              <a:rPr lang="sr-Latn-RS" dirty="0" smtClean="0"/>
              <a:t> </a:t>
            </a:r>
            <a:r>
              <a:rPr lang="sr-Cyrl-RS" dirty="0" smtClean="0"/>
              <a:t>катоде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аноде</a:t>
            </a:r>
            <a:r>
              <a:rPr lang="sr-Latn-RS" dirty="0" smtClean="0"/>
              <a:t> </a:t>
            </a:r>
            <a:r>
              <a:rPr lang="sr-Cyrl-RS" dirty="0" smtClean="0"/>
              <a:t>се</a:t>
            </a:r>
            <a:r>
              <a:rPr lang="sr-Latn-RS" dirty="0" smtClean="0"/>
              <a:t> </a:t>
            </a:r>
            <a:r>
              <a:rPr lang="sr-Cyrl-RS" dirty="0" smtClean="0"/>
              <a:t>мери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en-US" dirty="0" err="1" smtClean="0"/>
              <a:t>Kv</a:t>
            </a:r>
            <a:r>
              <a:rPr lang="sr-Latn-RS" dirty="0" smtClean="0"/>
              <a:t>.</a:t>
            </a:r>
            <a:endParaRPr lang="sr-Latn-RS" dirty="0" smtClean="0"/>
          </a:p>
          <a:p>
            <a:r>
              <a:rPr lang="sr-Cyrl-RS" dirty="0" smtClean="0"/>
              <a:t>Што</a:t>
            </a:r>
            <a:r>
              <a:rPr lang="sr-Latn-RS" dirty="0" smtClean="0"/>
              <a:t> </a:t>
            </a:r>
            <a:r>
              <a:rPr lang="sr-Cyrl-RS" dirty="0" smtClean="0"/>
              <a:t>је</a:t>
            </a:r>
            <a:r>
              <a:rPr lang="sr-Latn-RS" dirty="0" smtClean="0"/>
              <a:t> </a:t>
            </a:r>
            <a:r>
              <a:rPr lang="sr-Cyrl-RS" dirty="0" smtClean="0"/>
              <a:t>већа</a:t>
            </a:r>
            <a:r>
              <a:rPr lang="sr-Latn-RS" dirty="0" smtClean="0"/>
              <a:t> </a:t>
            </a:r>
            <a:r>
              <a:rPr lang="sr-Cyrl-RS" dirty="0" smtClean="0"/>
              <a:t>потенцијална</a:t>
            </a:r>
            <a:r>
              <a:rPr lang="sr-Latn-RS" dirty="0" smtClean="0"/>
              <a:t> </a:t>
            </a:r>
            <a:r>
              <a:rPr lang="sr-Cyrl-RS" dirty="0" smtClean="0"/>
              <a:t>разлика</a:t>
            </a:r>
            <a:r>
              <a:rPr lang="sr-Latn-RS" dirty="0" smtClean="0"/>
              <a:t>, </a:t>
            </a:r>
            <a:r>
              <a:rPr lang="sr-Cyrl-RS" dirty="0" smtClean="0"/>
              <a:t>кинетичка</a:t>
            </a:r>
            <a:r>
              <a:rPr lang="sr-Latn-RS" dirty="0" smtClean="0"/>
              <a:t> </a:t>
            </a:r>
            <a:r>
              <a:rPr lang="sr-Cyrl-RS" dirty="0" smtClean="0"/>
              <a:t>енергија</a:t>
            </a:r>
            <a:r>
              <a:rPr lang="sr-Latn-RS" dirty="0" smtClean="0"/>
              <a:t> </a:t>
            </a:r>
            <a:r>
              <a:rPr lang="sr-Cyrl-RS" dirty="0" smtClean="0"/>
              <a:t>електрона</a:t>
            </a:r>
            <a:r>
              <a:rPr lang="sr-Latn-RS" dirty="0" smtClean="0"/>
              <a:t> </a:t>
            </a:r>
            <a:r>
              <a:rPr lang="sr-Cyrl-RS" dirty="0" smtClean="0"/>
              <a:t>је</a:t>
            </a:r>
            <a:r>
              <a:rPr lang="sr-Latn-RS" dirty="0" smtClean="0"/>
              <a:t> </a:t>
            </a:r>
            <a:r>
              <a:rPr lang="sr-Cyrl-RS" dirty="0" smtClean="0"/>
              <a:t>већа</a:t>
            </a:r>
            <a:endParaRPr lang="en-US" dirty="0"/>
          </a:p>
        </p:txBody>
      </p:sp>
      <p:pic>
        <p:nvPicPr>
          <p:cNvPr id="5" name="Picture 1026" descr="xrayanim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4665698" cy="3534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66692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РЕНТГЕНСКА</a:t>
            </a:r>
            <a:r>
              <a:rPr lang="sr-Latn-RS" dirty="0" smtClean="0"/>
              <a:t> </a:t>
            </a:r>
            <a:r>
              <a:rPr lang="sr-Cyrl-RS" dirty="0" smtClean="0"/>
              <a:t>ЦЕВ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smtClean="0"/>
              <a:t>99% </a:t>
            </a:r>
            <a:r>
              <a:rPr lang="sr-Cyrl-RS" dirty="0" smtClean="0"/>
              <a:t>кинетичке</a:t>
            </a:r>
            <a:r>
              <a:rPr lang="sr-Latn-RS" dirty="0" smtClean="0"/>
              <a:t> </a:t>
            </a:r>
            <a:r>
              <a:rPr lang="sr-Cyrl-RS" dirty="0" smtClean="0"/>
              <a:t>енергије</a:t>
            </a:r>
            <a:r>
              <a:rPr lang="sr-Latn-RS" dirty="0" smtClean="0"/>
              <a:t> </a:t>
            </a:r>
            <a:r>
              <a:rPr lang="sr-Cyrl-RS" dirty="0" smtClean="0"/>
              <a:t>електрона</a:t>
            </a:r>
            <a:r>
              <a:rPr lang="sr-Latn-RS" dirty="0" smtClean="0"/>
              <a:t> </a:t>
            </a:r>
            <a:r>
              <a:rPr lang="sr-Cyrl-RS" dirty="0" smtClean="0"/>
              <a:t>се</a:t>
            </a:r>
            <a:r>
              <a:rPr lang="sr-Latn-RS" dirty="0" smtClean="0"/>
              <a:t> </a:t>
            </a:r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аноди</a:t>
            </a:r>
            <a:r>
              <a:rPr lang="sr-Latn-RS" dirty="0" smtClean="0"/>
              <a:t> </a:t>
            </a:r>
            <a:r>
              <a:rPr lang="sr-Cyrl-RS" dirty="0" smtClean="0"/>
              <a:t>претвара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топлотну</a:t>
            </a:r>
            <a:r>
              <a:rPr lang="sr-Latn-RS" dirty="0" smtClean="0"/>
              <a:t> </a:t>
            </a:r>
            <a:r>
              <a:rPr lang="sr-Cyrl-RS" dirty="0" smtClean="0"/>
              <a:t>енергију</a:t>
            </a:r>
            <a:r>
              <a:rPr lang="sr-Latn-RS" dirty="0" smtClean="0"/>
              <a:t> </a:t>
            </a:r>
            <a:r>
              <a:rPr lang="sr-Cyrl-RS" dirty="0" smtClean="0"/>
              <a:t>а</a:t>
            </a:r>
            <a:r>
              <a:rPr lang="sr-Latn-RS" dirty="0" smtClean="0"/>
              <a:t> </a:t>
            </a:r>
            <a:r>
              <a:rPr lang="sr-Latn-RS" dirty="0" smtClean="0"/>
              <a:t>1%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закочно</a:t>
            </a:r>
            <a:r>
              <a:rPr lang="sr-Latn-RS" dirty="0" smtClean="0"/>
              <a:t> </a:t>
            </a:r>
            <a:r>
              <a:rPr lang="sr-Cyrl-RS" dirty="0" smtClean="0"/>
              <a:t>зрачење</a:t>
            </a:r>
            <a:r>
              <a:rPr lang="sr-Latn-RS" dirty="0" smtClean="0"/>
              <a:t>, </a:t>
            </a:r>
            <a:r>
              <a:rPr lang="sr-Cyrl-RS" dirty="0" smtClean="0"/>
              <a:t>односно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Ro </a:t>
            </a:r>
            <a:r>
              <a:rPr lang="sr-Cyrl-RS" dirty="0" smtClean="0"/>
              <a:t>зраке</a:t>
            </a:r>
            <a:r>
              <a:rPr lang="sr-Latn-RS" dirty="0" smtClean="0"/>
              <a:t>,</a:t>
            </a:r>
            <a:endParaRPr lang="sr-Latn-RS" dirty="0" smtClean="0"/>
          </a:p>
          <a:p>
            <a:r>
              <a:rPr lang="sr-Cyrl-RS" dirty="0" smtClean="0"/>
              <a:t>Ако</a:t>
            </a:r>
            <a:r>
              <a:rPr lang="sr-Latn-RS" dirty="0" smtClean="0"/>
              <a:t> </a:t>
            </a:r>
            <a:r>
              <a:rPr lang="sr-Cyrl-RS" dirty="0" smtClean="0"/>
              <a:t>је</a:t>
            </a:r>
            <a:r>
              <a:rPr lang="sr-Latn-RS" dirty="0" smtClean="0"/>
              <a:t> </a:t>
            </a:r>
            <a:r>
              <a:rPr lang="sr-Cyrl-RS" dirty="0" smtClean="0"/>
              <a:t>потенцијална</a:t>
            </a:r>
            <a:r>
              <a:rPr lang="sr-Latn-RS" dirty="0" smtClean="0"/>
              <a:t> </a:t>
            </a:r>
            <a:r>
              <a:rPr lang="sr-Cyrl-RS" dirty="0" smtClean="0"/>
              <a:t>разлика</a:t>
            </a:r>
            <a:r>
              <a:rPr lang="sr-Latn-RS" dirty="0" smtClean="0"/>
              <a:t> </a:t>
            </a:r>
            <a:r>
              <a:rPr lang="sr-Cyrl-RS" dirty="0" smtClean="0"/>
              <a:t>између</a:t>
            </a:r>
            <a:r>
              <a:rPr lang="sr-Latn-RS" dirty="0" smtClean="0"/>
              <a:t> </a:t>
            </a:r>
            <a:r>
              <a:rPr lang="sr-Cyrl-RS" dirty="0" smtClean="0"/>
              <a:t>катоде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аноде</a:t>
            </a:r>
            <a:r>
              <a:rPr lang="sr-Latn-RS" dirty="0" smtClean="0"/>
              <a:t> </a:t>
            </a:r>
            <a:r>
              <a:rPr lang="sr-Cyrl-RS" dirty="0" smtClean="0"/>
              <a:t>већа</a:t>
            </a:r>
            <a:r>
              <a:rPr lang="sr-Latn-RS" dirty="0" smtClean="0"/>
              <a:t>, </a:t>
            </a:r>
            <a:r>
              <a:rPr lang="sr-Cyrl-RS" dirty="0" smtClean="0"/>
              <a:t>добијају</a:t>
            </a:r>
            <a:r>
              <a:rPr lang="sr-Latn-RS" dirty="0" smtClean="0"/>
              <a:t> </a:t>
            </a:r>
            <a:r>
              <a:rPr lang="sr-Cyrl-RS" dirty="0" smtClean="0"/>
              <a:t>се</a:t>
            </a:r>
            <a:r>
              <a:rPr lang="sr-Latn-RS" dirty="0" smtClean="0"/>
              <a:t> </a:t>
            </a:r>
            <a:r>
              <a:rPr lang="sr-Cyrl-RS" dirty="0" smtClean="0"/>
              <a:t>продорнији</a:t>
            </a:r>
            <a:r>
              <a:rPr lang="sr-Latn-RS" dirty="0" smtClean="0"/>
              <a:t> </a:t>
            </a:r>
            <a:r>
              <a:rPr lang="sr-Latn-RS" dirty="0" smtClean="0"/>
              <a:t>Ro </a:t>
            </a:r>
            <a:r>
              <a:rPr lang="sr-Cyrl-RS" dirty="0" smtClean="0"/>
              <a:t>зраци</a:t>
            </a:r>
            <a:r>
              <a:rPr lang="sr-Latn-RS" dirty="0" smtClean="0"/>
              <a:t>.</a:t>
            </a:r>
            <a:endParaRPr lang="en-US" dirty="0"/>
          </a:p>
        </p:txBody>
      </p:sp>
      <p:pic>
        <p:nvPicPr>
          <p:cNvPr id="5" name="Picture 1026" descr="xrayanim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4659305" cy="352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99797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РЕНТГЕНСКА</a:t>
            </a:r>
            <a:r>
              <a:rPr lang="sr-Latn-RS" dirty="0" smtClean="0"/>
              <a:t> </a:t>
            </a:r>
            <a:r>
              <a:rPr lang="sr-Cyrl-RS" dirty="0" smtClean="0"/>
              <a:t>ЦЕВ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квантитет</a:t>
            </a:r>
            <a:r>
              <a:rPr lang="sr-Latn-RS" dirty="0" smtClean="0"/>
              <a:t> Ro </a:t>
            </a:r>
            <a:r>
              <a:rPr lang="sr-Cyrl-RS" dirty="0" smtClean="0"/>
              <a:t>зрака</a:t>
            </a:r>
            <a:r>
              <a:rPr lang="sr-Latn-RS" dirty="0" smtClean="0"/>
              <a:t> (</a:t>
            </a:r>
            <a:r>
              <a:rPr lang="sr-Cyrl-RS" dirty="0" smtClean="0"/>
              <a:t>величина</a:t>
            </a:r>
            <a:r>
              <a:rPr lang="sr-Latn-RS" dirty="0" smtClean="0"/>
              <a:t> </a:t>
            </a:r>
            <a:r>
              <a:rPr lang="sr-Cyrl-RS" dirty="0" smtClean="0"/>
              <a:t>облака</a:t>
            </a:r>
            <a:r>
              <a:rPr lang="sr-Latn-RS" dirty="0" smtClean="0"/>
              <a:t> </a:t>
            </a:r>
            <a:r>
              <a:rPr lang="sr-Cyrl-RS" dirty="0" smtClean="0"/>
              <a:t>електрона</a:t>
            </a:r>
            <a:r>
              <a:rPr lang="sr-Latn-RS" dirty="0" smtClean="0"/>
              <a:t>) </a:t>
            </a:r>
            <a:r>
              <a:rPr lang="sr-Cyrl-RS" dirty="0" smtClean="0"/>
              <a:t>утиче</a:t>
            </a:r>
            <a:r>
              <a:rPr lang="sr-Latn-RS" dirty="0" smtClean="0"/>
              <a:t> </a:t>
            </a:r>
            <a:r>
              <a:rPr lang="sr-Cyrl-RS" dirty="0" smtClean="0"/>
              <a:t>време</a:t>
            </a:r>
            <a:r>
              <a:rPr lang="sr-Latn-RS" dirty="0" smtClean="0"/>
              <a:t> </a:t>
            </a:r>
            <a:r>
              <a:rPr lang="sr-Cyrl-RS" dirty="0" smtClean="0"/>
              <a:t>грејања</a:t>
            </a:r>
            <a:r>
              <a:rPr lang="sr-Latn-RS" dirty="0" smtClean="0"/>
              <a:t> </a:t>
            </a:r>
            <a:r>
              <a:rPr lang="sr-Cyrl-RS" dirty="0" smtClean="0"/>
              <a:t>спиралне</a:t>
            </a:r>
            <a:r>
              <a:rPr lang="sr-Latn-RS" dirty="0" smtClean="0"/>
              <a:t> </a:t>
            </a:r>
            <a:r>
              <a:rPr lang="sr-Cyrl-RS" dirty="0" smtClean="0"/>
              <a:t>жице</a:t>
            </a:r>
            <a:r>
              <a:rPr lang="sr-Latn-RS" dirty="0" smtClean="0"/>
              <a:t> </a:t>
            </a:r>
            <a:r>
              <a:rPr lang="sr-Cyrl-RS" dirty="0" smtClean="0"/>
              <a:t>од</a:t>
            </a:r>
            <a:r>
              <a:rPr lang="sr-Latn-RS" dirty="0" smtClean="0"/>
              <a:t> </a:t>
            </a:r>
            <a:r>
              <a:rPr lang="sr-Cyrl-RS" dirty="0" smtClean="0"/>
              <a:t>волфарма</a:t>
            </a:r>
            <a:r>
              <a:rPr lang="sr-Latn-RS" dirty="0" smtClean="0"/>
              <a:t> </a:t>
            </a:r>
            <a:r>
              <a:rPr lang="sr-Cyrl-RS" dirty="0" smtClean="0"/>
              <a:t>на</a:t>
            </a:r>
            <a:r>
              <a:rPr lang="sr-Latn-RS" dirty="0" smtClean="0"/>
              <a:t> </a:t>
            </a:r>
            <a:r>
              <a:rPr lang="sr-Cyrl-RS" dirty="0" smtClean="0"/>
              <a:t>катоди</a:t>
            </a:r>
            <a:r>
              <a:rPr lang="sr-Latn-RS" dirty="0" smtClean="0"/>
              <a:t>, </a:t>
            </a:r>
            <a:r>
              <a:rPr lang="sr-Latn-RS" dirty="0" smtClean="0"/>
              <a:t>(mA s)</a:t>
            </a:r>
            <a:endParaRPr lang="en-US" dirty="0"/>
          </a:p>
        </p:txBody>
      </p:sp>
      <p:pic>
        <p:nvPicPr>
          <p:cNvPr id="5" name="Picture 1026" descr="xrayanim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4753003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903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РЕНТГЕНСКА</a:t>
            </a:r>
            <a:r>
              <a:rPr lang="sr-Latn-RS" dirty="0" smtClean="0"/>
              <a:t> </a:t>
            </a:r>
            <a:r>
              <a:rPr lang="sr-Cyrl-RS" dirty="0" smtClean="0"/>
              <a:t>ЦЕВ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Cyrl-RS" dirty="0" smtClean="0"/>
              <a:t>Стаклена</a:t>
            </a:r>
            <a:r>
              <a:rPr lang="sr-Latn-RS" dirty="0" smtClean="0"/>
              <a:t> </a:t>
            </a:r>
            <a:r>
              <a:rPr lang="sr-Cyrl-RS" dirty="0" smtClean="0"/>
              <a:t>вакумска</a:t>
            </a:r>
            <a:r>
              <a:rPr lang="sr-Latn-RS" dirty="0" smtClean="0"/>
              <a:t> Ro </a:t>
            </a:r>
            <a:r>
              <a:rPr lang="sr-Cyrl-RS" dirty="0" smtClean="0"/>
              <a:t>цев</a:t>
            </a:r>
            <a:r>
              <a:rPr lang="sr-Latn-RS" dirty="0" smtClean="0"/>
              <a:t> </a:t>
            </a:r>
            <a:r>
              <a:rPr lang="sr-Cyrl-RS" dirty="0" smtClean="0"/>
              <a:t>је</a:t>
            </a:r>
            <a:r>
              <a:rPr lang="sr-Latn-RS" dirty="0" smtClean="0"/>
              <a:t> </a:t>
            </a:r>
            <a:r>
              <a:rPr lang="sr-Cyrl-RS" dirty="0" smtClean="0"/>
              <a:t>спакована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оловну</a:t>
            </a:r>
            <a:r>
              <a:rPr lang="sr-Latn-RS" dirty="0" smtClean="0"/>
              <a:t> </a:t>
            </a:r>
            <a:r>
              <a:rPr lang="sr-Cyrl-RS" dirty="0" smtClean="0"/>
              <a:t>кутију</a:t>
            </a:r>
            <a:r>
              <a:rPr lang="sr-Latn-RS" dirty="0" smtClean="0"/>
              <a:t> </a:t>
            </a:r>
            <a:r>
              <a:rPr lang="sr-Cyrl-RS" dirty="0" smtClean="0"/>
              <a:t>која</a:t>
            </a:r>
            <a:r>
              <a:rPr lang="sr-Latn-RS" dirty="0" smtClean="0"/>
              <a:t> </a:t>
            </a:r>
            <a:r>
              <a:rPr lang="sr-Cyrl-RS" dirty="0" smtClean="0"/>
              <a:t>има</a:t>
            </a:r>
            <a:r>
              <a:rPr lang="sr-Latn-RS" dirty="0" smtClean="0"/>
              <a:t> </a:t>
            </a:r>
            <a:r>
              <a:rPr lang="sr-Cyrl-RS" dirty="0" smtClean="0"/>
              <a:t>заштитну</a:t>
            </a:r>
            <a:r>
              <a:rPr lang="sr-Latn-RS" dirty="0" smtClean="0"/>
              <a:t> </a:t>
            </a:r>
            <a:r>
              <a:rPr lang="sr-Cyrl-RS" dirty="0" smtClean="0"/>
              <a:t>улога</a:t>
            </a:r>
            <a:r>
              <a:rPr lang="sr-Latn-RS" dirty="0" smtClean="0"/>
              <a:t> </a:t>
            </a:r>
            <a:r>
              <a:rPr lang="sr-Cyrl-RS" dirty="0" smtClean="0"/>
              <a:t>од</a:t>
            </a:r>
            <a:r>
              <a:rPr lang="sr-Latn-RS" dirty="0" smtClean="0"/>
              <a:t> </a:t>
            </a:r>
            <a:r>
              <a:rPr lang="sr-Cyrl-RS" dirty="0" smtClean="0"/>
              <a:t>физичког</a:t>
            </a:r>
            <a:r>
              <a:rPr lang="sr-Latn-RS" dirty="0" smtClean="0"/>
              <a:t> </a:t>
            </a:r>
            <a:r>
              <a:rPr lang="sr-Cyrl-RS" dirty="0" smtClean="0"/>
              <a:t>оштећења</a:t>
            </a:r>
            <a:r>
              <a:rPr lang="sr-Latn-RS" dirty="0" smtClean="0"/>
              <a:t>.</a:t>
            </a:r>
            <a:endParaRPr lang="sr-Latn-RS" dirty="0" smtClean="0"/>
          </a:p>
          <a:p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оловној</a:t>
            </a:r>
            <a:r>
              <a:rPr lang="sr-Latn-RS" dirty="0" smtClean="0"/>
              <a:t> </a:t>
            </a:r>
            <a:r>
              <a:rPr lang="sr-Cyrl-RS" dirty="0" smtClean="0"/>
              <a:t>хауби</a:t>
            </a:r>
            <a:r>
              <a:rPr lang="sr-Latn-RS" dirty="0" smtClean="0"/>
              <a:t> </a:t>
            </a:r>
            <a:r>
              <a:rPr lang="sr-Cyrl-RS" dirty="0" smtClean="0"/>
              <a:t>се</a:t>
            </a:r>
            <a:r>
              <a:rPr lang="sr-Latn-RS" dirty="0" smtClean="0"/>
              <a:t> </a:t>
            </a:r>
            <a:r>
              <a:rPr lang="sr-Cyrl-RS" dirty="0" smtClean="0"/>
              <a:t>налази</a:t>
            </a:r>
            <a:r>
              <a:rPr lang="sr-Latn-RS" dirty="0" smtClean="0"/>
              <a:t> </a:t>
            </a:r>
            <a:r>
              <a:rPr lang="sr-Cyrl-RS" dirty="0" smtClean="0"/>
              <a:t>уље</a:t>
            </a:r>
            <a:r>
              <a:rPr lang="sr-Latn-RS" dirty="0" smtClean="0"/>
              <a:t> </a:t>
            </a:r>
            <a:r>
              <a:rPr lang="sr-Cyrl-RS" dirty="0" smtClean="0"/>
              <a:t>и</a:t>
            </a:r>
            <a:r>
              <a:rPr lang="sr-Latn-RS" dirty="0" smtClean="0"/>
              <a:t> </a:t>
            </a:r>
            <a:r>
              <a:rPr lang="sr-Cyrl-RS" dirty="0" smtClean="0"/>
              <a:t>системи</a:t>
            </a:r>
            <a:r>
              <a:rPr lang="sr-Latn-RS" dirty="0" smtClean="0"/>
              <a:t> </a:t>
            </a:r>
            <a:r>
              <a:rPr lang="sr-Cyrl-RS" dirty="0" smtClean="0"/>
              <a:t>за</a:t>
            </a:r>
            <a:r>
              <a:rPr lang="sr-Latn-RS" dirty="0" smtClean="0"/>
              <a:t> </a:t>
            </a:r>
            <a:r>
              <a:rPr lang="sr-Cyrl-RS" dirty="0" smtClean="0"/>
              <a:t>хлађање</a:t>
            </a:r>
            <a:r>
              <a:rPr lang="sr-Latn-RS" dirty="0" smtClean="0"/>
              <a:t> Ro </a:t>
            </a:r>
            <a:r>
              <a:rPr lang="sr-Cyrl-RS" dirty="0" smtClean="0"/>
              <a:t>цеви</a:t>
            </a:r>
            <a:r>
              <a:rPr lang="sr-Latn-RS" dirty="0" smtClean="0"/>
              <a:t>.</a:t>
            </a:r>
            <a:endParaRPr lang="en-US" dirty="0"/>
          </a:p>
        </p:txBody>
      </p:sp>
      <p:pic>
        <p:nvPicPr>
          <p:cNvPr id="5" name="Picture 1026" descr="xrayanim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5" y="2420144"/>
            <a:ext cx="4373745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381298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</TotalTime>
  <Words>286</Words>
  <Application>Microsoft Office PowerPoint</Application>
  <PresentationFormat>On-screen Show (4:3)</PresentationFormat>
  <Paragraphs>45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Apex</vt:lpstr>
      <vt:lpstr>Clip</vt:lpstr>
      <vt:lpstr>Image</vt:lpstr>
      <vt:lpstr>Slide 1</vt:lpstr>
      <vt:lpstr>Slide 2</vt:lpstr>
      <vt:lpstr>РЕНТГЕНСКА ЦЕВ</vt:lpstr>
      <vt:lpstr>РЕНТГЕНСКА ЦЕВ</vt:lpstr>
      <vt:lpstr>РЕНТГЕНСКА ЦЕВ</vt:lpstr>
      <vt:lpstr>РЕНТГЕНСКА ЦЕВ</vt:lpstr>
      <vt:lpstr>РЕНТГЕНСКА ЦЕВ</vt:lpstr>
      <vt:lpstr>РЕНТГЕНСКА ЦЕВ</vt:lpstr>
      <vt:lpstr>РЕНТГЕНСКА ЦЕВ</vt:lpstr>
      <vt:lpstr>РЕНТГЕНСКА ЦЕВ</vt:lpstr>
      <vt:lpstr>РЕНТГЕНСКА ЦЕВ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Milan Mijailovic</dc:creator>
  <cp:lastModifiedBy>Vladimir Jakovljevic</cp:lastModifiedBy>
  <cp:revision>9</cp:revision>
  <dcterms:created xsi:type="dcterms:W3CDTF">2018-11-03T14:16:44Z</dcterms:created>
  <dcterms:modified xsi:type="dcterms:W3CDTF">2018-11-14T11:05:31Z</dcterms:modified>
</cp:coreProperties>
</file>